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40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AC4DB0-0EFD-4C63-A5A6-E72B3588E291}" type="datetimeFigureOut">
              <a:rPr lang="fr-FR" smtClean="0"/>
              <a:pPr/>
              <a:t>05/05/2013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D274AC-06F1-4F79-8F8F-1B8A25A8EC2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8" name="Espace réservé du numéro de diapositive 7"/>
          <p:cNvSpPr>
            <a:spLocks noGrp="1"/>
          </p:cNvSpPr>
          <p:nvPr>
            <p:ph type="sldNum" sz="quarter" idx="11"/>
          </p:nvPr>
        </p:nvSpPr>
        <p:spPr/>
        <p:txBody>
          <a:bodyPr/>
          <a:lstStyle/>
          <a:p>
            <a:fld id="{CF4668DC-857F-487D-BFFA-8C0CA5037977}" type="slidenum">
              <a:rPr lang="fr-BE" smtClean="0"/>
              <a:pPr/>
              <a:t>‹N°›</a:t>
            </a:fld>
            <a:endParaRPr lang="fr-BE"/>
          </a:p>
        </p:txBody>
      </p:sp>
      <p:sp>
        <p:nvSpPr>
          <p:cNvPr id="9" name="Espace réservé du pied de page 8"/>
          <p:cNvSpPr>
            <a:spLocks noGrp="1"/>
          </p:cNvSpPr>
          <p:nvPr>
            <p:ph type="ftr" sz="quarter" idx="12"/>
          </p:nvPr>
        </p:nvSpPr>
        <p:spPr/>
        <p:txBody>
          <a:bodyPr/>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05/05/2013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156448" y="6422064"/>
            <a:ext cx="762000" cy="365125"/>
          </a:xfrm>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AA309A6D-C09C-4548-B29A-6CF363A7E532}" type="datetimeFigureOut">
              <a:rPr lang="fr-FR" smtClean="0"/>
              <a:pPr/>
              <a:t>05/05/2013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52000">
              <a:srgbClr val="00B050"/>
            </a:gs>
            <a:gs pos="100000">
              <a:schemeClr val="tx1">
                <a:lumMod val="75000"/>
              </a:schemeClr>
            </a:gs>
            <a:gs pos="100000">
              <a:srgbClr val="005CBF"/>
            </a:gs>
          </a:gsLst>
          <a:lin ang="13500000" scaled="0"/>
          <a:tileRect/>
        </a:gradFill>
        <a:effectLst/>
      </p:bgPr>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A309A6D-C09C-4548-B29A-6CF363A7E532}" type="datetimeFigureOut">
              <a:rPr lang="fr-FR" smtClean="0"/>
              <a:pPr/>
              <a:t>05/05/2013</a:t>
            </a:fld>
            <a:endParaRPr lang="fr-BE"/>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BE"/>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ctrTitle"/>
          </p:nvPr>
        </p:nvSpPr>
        <p:spPr>
          <a:xfrm>
            <a:off x="1187624" y="260648"/>
            <a:ext cx="5957284" cy="827083"/>
          </a:xfrm>
          <a:noFill/>
          <a:ln>
            <a:noFill/>
          </a:ln>
        </p:spPr>
        <p:style>
          <a:lnRef idx="2">
            <a:schemeClr val="dk1"/>
          </a:lnRef>
          <a:fillRef idx="1">
            <a:schemeClr val="lt1"/>
          </a:fillRef>
          <a:effectRef idx="0">
            <a:schemeClr val="dk1"/>
          </a:effectRef>
          <a:fontRef idx="minor">
            <a:schemeClr val="dk1"/>
          </a:fontRef>
        </p:style>
        <p:txBody>
          <a:bodyPr>
            <a:normAutofit fontScale="90000"/>
          </a:bodyPr>
          <a:lstStyle/>
          <a:p>
            <a:r>
              <a:rPr lang="ar-MA" b="1" i="1" dirty="0" smtClean="0">
                <a:ln w="5000" cmpd="sng">
                  <a:solidFill>
                    <a:srgbClr val="00B0F0"/>
                  </a:solidFill>
                  <a:prstDash val="solid"/>
                </a:ln>
                <a:solidFill>
                  <a:schemeClr val="bg1">
                    <a:lumMod val="95000"/>
                    <a:lumOff val="5000"/>
                  </a:schemeClr>
                </a:solidFill>
                <a:effectLst>
                  <a:glow rad="101600">
                    <a:srgbClr val="00B0F0">
                      <a:alpha val="60000"/>
                    </a:srgbClr>
                  </a:glow>
                  <a:outerShdw blurRad="50800" dist="38100" dir="5400000" algn="t" rotWithShape="0">
                    <a:prstClr val="black">
                      <a:alpha val="50000"/>
                    </a:prstClr>
                  </a:outerShdw>
                </a:effectLst>
              </a:rPr>
              <a:t>بسم الله الرحمن الرحيم</a:t>
            </a:r>
            <a:endParaRPr lang="fr-FR" i="1" dirty="0">
              <a:ln w="5000" cmpd="sng">
                <a:solidFill>
                  <a:srgbClr val="00B0F0"/>
                </a:solidFill>
                <a:prstDash val="solid"/>
              </a:ln>
              <a:solidFill>
                <a:schemeClr val="bg1">
                  <a:lumMod val="95000"/>
                  <a:lumOff val="5000"/>
                </a:schemeClr>
              </a:solidFill>
              <a:effectLst>
                <a:glow rad="101600">
                  <a:srgbClr val="00B0F0">
                    <a:alpha val="60000"/>
                  </a:srgbClr>
                </a:glow>
                <a:outerShdw blurRad="50800" dist="38100" dir="5400000" algn="t" rotWithShape="0">
                  <a:prstClr val="black">
                    <a:alpha val="50000"/>
                  </a:prstClr>
                </a:outerShdw>
              </a:effectLst>
            </a:endParaRPr>
          </a:p>
        </p:txBody>
      </p:sp>
      <p:sp>
        <p:nvSpPr>
          <p:cNvPr id="8" name="ZoneTexte 7"/>
          <p:cNvSpPr txBox="1"/>
          <p:nvPr/>
        </p:nvSpPr>
        <p:spPr>
          <a:xfrm>
            <a:off x="2627784" y="1916832"/>
            <a:ext cx="3096344" cy="1107996"/>
          </a:xfrm>
          <a:prstGeom prst="rect">
            <a:avLst/>
          </a:prstGeom>
          <a:noFill/>
        </p:spPr>
        <p:txBody>
          <a:bodyPr wrap="square" rtlCol="0">
            <a:spAutoFit/>
          </a:bodyPr>
          <a:lstStyle/>
          <a:p>
            <a:r>
              <a:rPr lang="ar-MA" sz="66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ظاهرة التصحر</a:t>
            </a:r>
            <a:r>
              <a:rPr lang="ar-MA" dirty="0" smtClean="0"/>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67744" y="116632"/>
            <a:ext cx="4536504" cy="1015663"/>
          </a:xfrm>
          <a:prstGeom prst="rect">
            <a:avLst/>
          </a:prstGeom>
          <a:noFill/>
        </p:spPr>
        <p:txBody>
          <a:bodyPr wrap="square" rtlCol="0">
            <a:spAutoFit/>
          </a:bodyPr>
          <a:lstStyle/>
          <a:p>
            <a:pPr algn="ctr"/>
            <a:r>
              <a:rPr lang="fr-FR" sz="2800" b="1" i="1" dirty="0" smtClean="0">
                <a:solidFill>
                  <a:schemeClr val="bg1">
                    <a:lumMod val="95000"/>
                    <a:lumOff val="5000"/>
                  </a:schemeClr>
                </a:solidFill>
              </a:rPr>
              <a:t> </a:t>
            </a: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طرق مكافحة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5" name="ZoneTexte 4"/>
          <p:cNvSpPr txBox="1"/>
          <p:nvPr/>
        </p:nvSpPr>
        <p:spPr>
          <a:xfrm>
            <a:off x="179512" y="1412776"/>
            <a:ext cx="7956376" cy="1569660"/>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من الصعب جداً إعادة الحياة من جديد إلى الأرض الصحراوية أو المتجهة إلى تصحر الشامل لذلك يجب المحافظة علي الأراضي الخصبة قبل تدهورها والعمل على إزالة أسباب التصحر الأكثر فاعلية واقتصادية. يتمذلك بعدة أمور من أهمها :</a:t>
            </a:r>
            <a:endParaRPr lang="fr-FR" sz="2400" b="1" i="1" dirty="0" smtClean="0">
              <a:solidFill>
                <a:schemeClr val="bg1">
                  <a:lumMod val="95000"/>
                  <a:lumOff val="5000"/>
                </a:schemeClr>
              </a:solidFill>
              <a:latin typeface="Arial" pitchFamily="34" charset="0"/>
              <a:cs typeface="Arial" pitchFamily="34" charset="0"/>
            </a:endParaRPr>
          </a:p>
        </p:txBody>
      </p:sp>
      <p:sp>
        <p:nvSpPr>
          <p:cNvPr id="7" name="ZoneTexte 6"/>
          <p:cNvSpPr txBox="1"/>
          <p:nvPr/>
        </p:nvSpPr>
        <p:spPr>
          <a:xfrm>
            <a:off x="251520" y="3068960"/>
            <a:ext cx="7848872"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1 ـ تنظيم الرعي وإدارة الرعي والتخفيف من الرعي الجائر وتنمية المراعى</a:t>
            </a:r>
            <a:r>
              <a:rPr lang="ar-MA" dirty="0" smtClean="0"/>
              <a:t>.</a:t>
            </a:r>
            <a:endParaRPr lang="fr-FR" dirty="0"/>
          </a:p>
        </p:txBody>
      </p:sp>
      <p:sp>
        <p:nvSpPr>
          <p:cNvPr id="8" name="ZoneTexte 7"/>
          <p:cNvSpPr txBox="1"/>
          <p:nvPr/>
        </p:nvSpPr>
        <p:spPr>
          <a:xfrm>
            <a:off x="179512" y="3717032"/>
            <a:ext cx="7992888" cy="830997"/>
          </a:xfrm>
          <a:prstGeom prst="rect">
            <a:avLst/>
          </a:prstGeom>
          <a:noFill/>
        </p:spPr>
        <p:txBody>
          <a:bodyPr wrap="square" rtlCol="0">
            <a:spAutoFit/>
          </a:bodyPr>
          <a:lstStyle/>
          <a:p>
            <a:pPr algn="r"/>
            <a:r>
              <a:rPr lang="ar-MA" dirty="0" smtClean="0"/>
              <a:t> </a:t>
            </a:r>
            <a:r>
              <a:rPr lang="ar-MA" sz="2400" b="1" i="1" dirty="0" smtClean="0">
                <a:solidFill>
                  <a:schemeClr val="bg1">
                    <a:lumMod val="95000"/>
                    <a:lumOff val="5000"/>
                  </a:schemeClr>
                </a:solidFill>
                <a:latin typeface="Arial" pitchFamily="34" charset="0"/>
                <a:cs typeface="Arial" pitchFamily="34" charset="0"/>
              </a:rPr>
              <a:t>2 ـ تنظيم عملية الرعي على جميع أراضي المرعى ،وذلك بضبط حركة الحيوانات داخل المرعى زمنيا ومكنيا</a:t>
            </a:r>
            <a:r>
              <a:rPr lang="ar-MA" dirty="0" smtClean="0"/>
              <a:t>. </a:t>
            </a:r>
            <a:endParaRPr lang="fr-FR" dirty="0"/>
          </a:p>
        </p:txBody>
      </p:sp>
      <p:sp>
        <p:nvSpPr>
          <p:cNvPr id="9" name="ZoneTexte 8"/>
          <p:cNvSpPr txBox="1"/>
          <p:nvPr/>
        </p:nvSpPr>
        <p:spPr>
          <a:xfrm>
            <a:off x="0" y="4725145"/>
            <a:ext cx="8172400"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3 ـ محاولة إيقاف وتثبيت الكثبان الرملية وذلك بعدة طرق منها</a:t>
            </a:r>
            <a:r>
              <a:rPr lang="ar-MA" dirty="0" smtClean="0"/>
              <a:t>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11760" y="260648"/>
            <a:ext cx="3528392" cy="646331"/>
          </a:xfrm>
          <a:prstGeom prst="rect">
            <a:avLst/>
          </a:prstGeom>
          <a:solidFill>
            <a:srgbClr val="FFFF00"/>
          </a:solidFill>
          <a:ln>
            <a:solidFill>
              <a:srgbClr val="FF0000"/>
            </a:soli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ar-MA" sz="3600" b="1" i="1" dirty="0" smtClean="0">
                <a:ln w="17780" cmpd="sng">
                  <a:solidFill>
                    <a:srgbClr val="FF0000"/>
                  </a:solidFill>
                  <a:prstDash val="solid"/>
                  <a:miter lim="800000"/>
                </a:ln>
                <a:solidFill>
                  <a:schemeClr val="bg1">
                    <a:lumMod val="95000"/>
                    <a:lumOff val="5000"/>
                  </a:schemeClr>
                </a:solidFill>
                <a:effectLst>
                  <a:glow rad="228600">
                    <a:schemeClr val="accent2">
                      <a:satMod val="175000"/>
                      <a:alpha val="40000"/>
                    </a:schemeClr>
                  </a:glow>
                  <a:outerShdw blurRad="50800" algn="tl" rotWithShape="0">
                    <a:srgbClr val="000000"/>
                  </a:outerShdw>
                </a:effectLst>
                <a:latin typeface="Arial" pitchFamily="34" charset="0"/>
                <a:cs typeface="Arial" pitchFamily="34" charset="0"/>
              </a:rPr>
              <a:t>الطرق الميكانيكية</a:t>
            </a:r>
          </a:p>
        </p:txBody>
      </p:sp>
      <p:sp>
        <p:nvSpPr>
          <p:cNvPr id="5" name="ZoneTexte 4"/>
          <p:cNvSpPr txBox="1"/>
          <p:nvPr/>
        </p:nvSpPr>
        <p:spPr>
          <a:xfrm>
            <a:off x="755576" y="1124744"/>
            <a:ext cx="6984776"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وذلك بإنشاء حواجز عمودية على اتجاه الرياح ومن هذه الطرق</a:t>
            </a:r>
            <a:endParaRPr lang="fr-FR" sz="2400" b="1" i="1" dirty="0" smtClean="0">
              <a:solidFill>
                <a:schemeClr val="bg1">
                  <a:lumMod val="95000"/>
                  <a:lumOff val="5000"/>
                </a:schemeClr>
              </a:solidFill>
              <a:latin typeface="Arial" pitchFamily="34" charset="0"/>
              <a:cs typeface="Arial" pitchFamily="34" charset="0"/>
            </a:endParaRPr>
          </a:p>
        </p:txBody>
      </p:sp>
      <p:sp>
        <p:nvSpPr>
          <p:cNvPr id="6" name="ZoneTexte 5"/>
          <p:cNvSpPr txBox="1"/>
          <p:nvPr/>
        </p:nvSpPr>
        <p:spPr>
          <a:xfrm>
            <a:off x="-108520" y="2060848"/>
            <a:ext cx="5112568" cy="1938992"/>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1 ـ الحواجز النباتية : فهناك العديد من النباتات التي لها القدرة على تثبيت الرمال. التشجير هو الأفضل في عملية التثبيت، ولكن لابد من اختيار الأنواع النباتية المناسبة من حيث الطول والتفرع وقوة الجذور ومقاومة الضروف البيئية القاسية.</a:t>
            </a:r>
            <a:endParaRPr lang="fr-FR" sz="2400" b="1" i="1" dirty="0" smtClean="0">
              <a:solidFill>
                <a:schemeClr val="bg1">
                  <a:lumMod val="95000"/>
                  <a:lumOff val="5000"/>
                </a:schemeClr>
              </a:solidFill>
              <a:latin typeface="Arial" pitchFamily="34" charset="0"/>
              <a:cs typeface="Arial" pitchFamily="34" charset="0"/>
            </a:endParaRPr>
          </a:p>
        </p:txBody>
      </p:sp>
      <p:sp>
        <p:nvSpPr>
          <p:cNvPr id="7" name="ZoneTexte 6"/>
          <p:cNvSpPr txBox="1"/>
          <p:nvPr/>
        </p:nvSpPr>
        <p:spPr>
          <a:xfrm>
            <a:off x="4211960" y="5445224"/>
            <a:ext cx="4680520" cy="1200329"/>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2 ـ الحواجز الصلبة : وهذه باستخدام الحواجز الساترة من الجدران أو جذوع الأشجار القوية والمتشابكة مع بعضها البعض.</a:t>
            </a:r>
            <a:endParaRPr lang="fr-FR" sz="2400" b="1" i="1" dirty="0" smtClean="0">
              <a:solidFill>
                <a:schemeClr val="bg1">
                  <a:lumMod val="95000"/>
                  <a:lumOff val="5000"/>
                </a:schemeClr>
              </a:solidFill>
              <a:latin typeface="Arial" pitchFamily="34" charset="0"/>
              <a:cs typeface="Arial" pitchFamily="34" charset="0"/>
            </a:endParaRPr>
          </a:p>
        </p:txBody>
      </p:sp>
      <p:pic>
        <p:nvPicPr>
          <p:cNvPr id="3074" name="Picture 2" descr="C:\Users\user\Desktop\Snopi\الدروس\3ard\Photo\lo002-w450.jpg"/>
          <p:cNvPicPr>
            <a:picLocks noChangeAspect="1" noChangeArrowheads="1"/>
          </p:cNvPicPr>
          <p:nvPr/>
        </p:nvPicPr>
        <p:blipFill>
          <a:blip r:embed="rId2" cstate="print"/>
          <a:srcRect/>
          <a:stretch>
            <a:fillRect/>
          </a:stretch>
        </p:blipFill>
        <p:spPr bwMode="auto">
          <a:xfrm>
            <a:off x="5151680" y="1844824"/>
            <a:ext cx="3992320" cy="3096344"/>
          </a:xfrm>
          <a:prstGeom prst="rect">
            <a:avLst/>
          </a:prstGeom>
          <a:noFill/>
        </p:spPr>
      </p:pic>
      <p:pic>
        <p:nvPicPr>
          <p:cNvPr id="3077" name="Picture 5" descr="C:\Users\user\Desktop\Snopi\الدروس\3ard\Photo\d8a7d984d8b3d988d8b1-d8a7d984d8a3d8aed8b6d8b1-1.jpg"/>
          <p:cNvPicPr>
            <a:picLocks noChangeAspect="1" noChangeArrowheads="1"/>
          </p:cNvPicPr>
          <p:nvPr/>
        </p:nvPicPr>
        <p:blipFill>
          <a:blip r:embed="rId3" cstate="print"/>
          <a:srcRect/>
          <a:stretch>
            <a:fillRect/>
          </a:stretch>
        </p:blipFill>
        <p:spPr bwMode="auto">
          <a:xfrm>
            <a:off x="0" y="4265712"/>
            <a:ext cx="4032448" cy="259228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95736" y="188640"/>
            <a:ext cx="4176464" cy="646331"/>
          </a:xfrm>
          <a:prstGeom prst="rect">
            <a:avLst/>
          </a:prstGeom>
          <a:solidFill>
            <a:srgbClr val="FFFF00"/>
          </a:solidFill>
          <a:ln>
            <a:solidFill>
              <a:srgbClr val="FF0000"/>
            </a:soli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ar-MA" sz="3600" b="1" i="1" dirty="0" smtClean="0">
                <a:ln w="17780" cmpd="sng">
                  <a:solidFill>
                    <a:srgbClr val="FF0000"/>
                  </a:solidFill>
                  <a:prstDash val="solid"/>
                  <a:miter lim="800000"/>
                </a:ln>
                <a:solidFill>
                  <a:schemeClr val="bg1">
                    <a:lumMod val="95000"/>
                    <a:lumOff val="5000"/>
                  </a:schemeClr>
                </a:solidFill>
                <a:effectLst>
                  <a:glow rad="228600">
                    <a:schemeClr val="accent2">
                      <a:satMod val="175000"/>
                      <a:alpha val="40000"/>
                    </a:schemeClr>
                  </a:glow>
                  <a:outerShdw blurRad="50800" algn="tl" rotWithShape="0">
                    <a:srgbClr val="000000"/>
                  </a:outerShdw>
                </a:effectLst>
                <a:latin typeface="Arial" pitchFamily="34" charset="0"/>
                <a:cs typeface="Arial" pitchFamily="34" charset="0"/>
              </a:rPr>
              <a:t>الطرق الكيميائية</a:t>
            </a:r>
          </a:p>
        </p:txBody>
      </p:sp>
      <p:sp>
        <p:nvSpPr>
          <p:cNvPr id="5" name="ZoneTexte 4"/>
          <p:cNvSpPr txBox="1"/>
          <p:nvPr/>
        </p:nvSpPr>
        <p:spPr>
          <a:xfrm>
            <a:off x="107504" y="1196752"/>
            <a:ext cx="7704856"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مثل مشتقات النفط وتكون على شكل رذاذ يلتصق بالتربة السطحية ولكن لهذه الطريقة لها أخطار مثل تلوث التربة والمياه والتأثير على النباتات.</a:t>
            </a:r>
            <a:endParaRPr lang="fr-FR" sz="2400" b="1" i="1" dirty="0" smtClean="0">
              <a:solidFill>
                <a:schemeClr val="bg1">
                  <a:lumMod val="95000"/>
                  <a:lumOff val="5000"/>
                </a:schemeClr>
              </a:solidFill>
              <a:latin typeface="Arial" pitchFamily="34" charset="0"/>
              <a:cs typeface="Arial" pitchFamily="34" charset="0"/>
            </a:endParaRPr>
          </a:p>
        </p:txBody>
      </p:sp>
      <p:sp>
        <p:nvSpPr>
          <p:cNvPr id="6" name="ZoneTexte 5"/>
          <p:cNvSpPr txBox="1"/>
          <p:nvPr/>
        </p:nvSpPr>
        <p:spPr>
          <a:xfrm>
            <a:off x="395536" y="2276872"/>
            <a:ext cx="7560840"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3ـ صيانة الموارد المائية وحمايتها : وذلك بحسن استغلال هذه الموارد وترشيد استخدامها واستخدام الطرق الحديثة في الري. </a:t>
            </a:r>
            <a:endParaRPr lang="fr-FR" sz="2400" b="1" i="1" dirty="0" smtClean="0">
              <a:solidFill>
                <a:schemeClr val="bg1">
                  <a:lumMod val="95000"/>
                  <a:lumOff val="5000"/>
                </a:schemeClr>
              </a:solidFill>
              <a:latin typeface="Arial" pitchFamily="34" charset="0"/>
              <a:cs typeface="Arial" pitchFamily="34" charset="0"/>
            </a:endParaRPr>
          </a:p>
        </p:txBody>
      </p:sp>
      <p:sp>
        <p:nvSpPr>
          <p:cNvPr id="7" name="ZoneTexte 6"/>
          <p:cNvSpPr txBox="1"/>
          <p:nvPr/>
        </p:nvSpPr>
        <p:spPr>
          <a:xfrm>
            <a:off x="323528" y="3212976"/>
            <a:ext cx="7704856" cy="1200329"/>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4 ـ تطوير القدرات البشرية : وذلك باستخدام التكنولوجيا الحديثة وتدريب المختصين عليها، خاصة فيما يتعلق بمكافحة التصحر مثل نظام الاستشعار عن بعد والتصوير الجوي وتحديد تواجد المياه الجوفية في باطن الأرض</a:t>
            </a:r>
            <a:endParaRPr lang="fr-FR" sz="2400" b="1" i="1" dirty="0" smtClean="0">
              <a:solidFill>
                <a:schemeClr val="bg1">
                  <a:lumMod val="95000"/>
                  <a:lumOff val="5000"/>
                </a:schemeClr>
              </a:solidFill>
              <a:latin typeface="Arial" pitchFamily="34" charset="0"/>
              <a:cs typeface="Arial" pitchFamily="34" charset="0"/>
            </a:endParaRPr>
          </a:p>
        </p:txBody>
      </p:sp>
      <p:sp>
        <p:nvSpPr>
          <p:cNvPr id="8" name="ZoneTexte 7"/>
          <p:cNvSpPr txBox="1"/>
          <p:nvPr/>
        </p:nvSpPr>
        <p:spPr>
          <a:xfrm>
            <a:off x="1547664" y="4581128"/>
            <a:ext cx="6408712"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5ـ نشر الوعي البيئي بين المواطنين خاصة المزارعين وأصحاب المواشي والرعاة</a:t>
            </a:r>
            <a:endParaRPr lang="fr-FR" sz="2400" b="1" i="1" dirty="0" smtClean="0">
              <a:solidFill>
                <a:schemeClr val="bg1">
                  <a:lumMod val="95000"/>
                  <a:lumOff val="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331640" y="273422"/>
            <a:ext cx="5440278"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محـــاور الــــعـــرض</a:t>
            </a:r>
            <a:endParaRPr lang="fr-FR" sz="6000" b="1" i="1" u="sng" dirty="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6" name="ZoneTexte 5">
            <a:hlinkClick r:id="rId2" action="ppaction://hlinksldjump"/>
          </p:cNvPr>
          <p:cNvSpPr txBox="1"/>
          <p:nvPr/>
        </p:nvSpPr>
        <p:spPr>
          <a:xfrm>
            <a:off x="5796136" y="1124744"/>
            <a:ext cx="2736304" cy="523220"/>
          </a:xfrm>
          <a:prstGeom prst="rect">
            <a:avLst/>
          </a:prstGeom>
          <a:noFill/>
        </p:spPr>
        <p:txBody>
          <a:bodyPr wrap="square" rtlCol="0">
            <a:spAutoFit/>
          </a:bodyPr>
          <a:lstStyle/>
          <a:p>
            <a:pPr algn="ctr"/>
            <a:r>
              <a:rPr lang="ar-MA" sz="2800" b="1" i="1" dirty="0" smtClean="0">
                <a:solidFill>
                  <a:schemeClr val="bg1">
                    <a:lumMod val="95000"/>
                    <a:lumOff val="5000"/>
                  </a:schemeClr>
                </a:solidFill>
              </a:rPr>
              <a:t>مــــقــدمــة</a:t>
            </a:r>
            <a:r>
              <a:rPr lang="fr-FR" sz="2800" b="1" i="1" dirty="0" smtClean="0">
                <a:solidFill>
                  <a:schemeClr val="bg1">
                    <a:lumMod val="95000"/>
                    <a:lumOff val="5000"/>
                  </a:schemeClr>
                </a:solidFill>
              </a:rPr>
              <a:t> ¤</a:t>
            </a:r>
            <a:endParaRPr lang="fr-FR" sz="2800" i="1" dirty="0">
              <a:solidFill>
                <a:schemeClr val="bg1">
                  <a:lumMod val="95000"/>
                  <a:lumOff val="5000"/>
                </a:schemeClr>
              </a:solidFill>
            </a:endParaRPr>
          </a:p>
        </p:txBody>
      </p:sp>
      <p:sp>
        <p:nvSpPr>
          <p:cNvPr id="8" name="ZoneTexte 7"/>
          <p:cNvSpPr txBox="1"/>
          <p:nvPr/>
        </p:nvSpPr>
        <p:spPr>
          <a:xfrm>
            <a:off x="4716016" y="1772816"/>
            <a:ext cx="3528392" cy="523220"/>
          </a:xfrm>
          <a:prstGeom prst="rect">
            <a:avLst/>
          </a:prstGeom>
          <a:noFill/>
        </p:spPr>
        <p:txBody>
          <a:bodyPr wrap="square" rtlCol="0">
            <a:spAutoFit/>
          </a:bodyPr>
          <a:lstStyle/>
          <a:p>
            <a:pPr algn="ctr"/>
            <a:r>
              <a:rPr lang="ar-MA" sz="2800" b="1" i="1" dirty="0" smtClean="0">
                <a:solidFill>
                  <a:schemeClr val="bg1">
                    <a:lumMod val="95000"/>
                    <a:lumOff val="5000"/>
                  </a:schemeClr>
                </a:solidFill>
              </a:rPr>
              <a:t>تعريف التصحر</a:t>
            </a:r>
            <a:r>
              <a:rPr lang="fr-FR" sz="2800" b="1" i="1" dirty="0" smtClean="0">
                <a:solidFill>
                  <a:schemeClr val="bg1">
                    <a:lumMod val="95000"/>
                    <a:lumOff val="5000"/>
                  </a:schemeClr>
                </a:solidFill>
              </a:rPr>
              <a:t> ¤</a:t>
            </a:r>
            <a:endParaRPr lang="ar-MA" sz="2800" b="1" i="1" dirty="0" smtClean="0">
              <a:solidFill>
                <a:schemeClr val="bg1">
                  <a:lumMod val="95000"/>
                  <a:lumOff val="5000"/>
                </a:schemeClr>
              </a:solidFill>
            </a:endParaRPr>
          </a:p>
        </p:txBody>
      </p:sp>
      <p:sp>
        <p:nvSpPr>
          <p:cNvPr id="9" name="ZoneTexte 8"/>
          <p:cNvSpPr txBox="1"/>
          <p:nvPr/>
        </p:nvSpPr>
        <p:spPr>
          <a:xfrm>
            <a:off x="4644008" y="2420888"/>
            <a:ext cx="3600400" cy="523220"/>
          </a:xfrm>
          <a:prstGeom prst="rect">
            <a:avLst/>
          </a:prstGeom>
          <a:noFill/>
        </p:spPr>
        <p:txBody>
          <a:bodyPr wrap="square" rtlCol="0">
            <a:spAutoFit/>
          </a:bodyPr>
          <a:lstStyle/>
          <a:p>
            <a:pPr algn="ctr"/>
            <a:r>
              <a:rPr lang="ar-MA" sz="2800" b="1" i="1" dirty="0" smtClean="0">
                <a:solidFill>
                  <a:schemeClr val="bg1">
                    <a:lumMod val="95000"/>
                    <a:lumOff val="5000"/>
                  </a:schemeClr>
                </a:solidFill>
              </a:rPr>
              <a:t>حالات التصحر</a:t>
            </a:r>
            <a:r>
              <a:rPr lang="fr-FR" sz="2800" b="1" i="1" dirty="0" smtClean="0">
                <a:solidFill>
                  <a:schemeClr val="bg1">
                    <a:lumMod val="95000"/>
                    <a:lumOff val="5000"/>
                  </a:schemeClr>
                </a:solidFill>
              </a:rPr>
              <a:t> ¤</a:t>
            </a:r>
            <a:endParaRPr lang="ar-MA" sz="2800" b="1" i="1" dirty="0" smtClean="0">
              <a:solidFill>
                <a:schemeClr val="bg1">
                  <a:lumMod val="95000"/>
                  <a:lumOff val="5000"/>
                </a:schemeClr>
              </a:solidFill>
            </a:endParaRPr>
          </a:p>
        </p:txBody>
      </p:sp>
      <p:sp>
        <p:nvSpPr>
          <p:cNvPr id="10" name="ZoneTexte 9"/>
          <p:cNvSpPr txBox="1"/>
          <p:nvPr/>
        </p:nvSpPr>
        <p:spPr>
          <a:xfrm>
            <a:off x="3995936" y="3140968"/>
            <a:ext cx="4536504" cy="523220"/>
          </a:xfrm>
          <a:prstGeom prst="rect">
            <a:avLst/>
          </a:prstGeom>
          <a:noFill/>
        </p:spPr>
        <p:txBody>
          <a:bodyPr wrap="square" rtlCol="0">
            <a:spAutoFit/>
          </a:bodyPr>
          <a:lstStyle/>
          <a:p>
            <a:pPr algn="ctr"/>
            <a:r>
              <a:rPr lang="fr-FR" sz="2800" b="1" i="1" dirty="0" smtClean="0">
                <a:solidFill>
                  <a:schemeClr val="bg1">
                    <a:lumMod val="95000"/>
                    <a:lumOff val="5000"/>
                  </a:schemeClr>
                </a:solidFill>
              </a:rPr>
              <a:t>   </a:t>
            </a:r>
            <a:r>
              <a:rPr lang="ar-MA" sz="2800" b="1" i="1" dirty="0" smtClean="0">
                <a:solidFill>
                  <a:schemeClr val="bg1">
                    <a:lumMod val="95000"/>
                    <a:lumOff val="5000"/>
                  </a:schemeClr>
                </a:solidFill>
              </a:rPr>
              <a:t>أسباب التصحر</a:t>
            </a:r>
            <a:r>
              <a:rPr lang="fr-FR" sz="2800" b="1" i="1" dirty="0" smtClean="0">
                <a:solidFill>
                  <a:schemeClr val="bg1">
                    <a:lumMod val="95000"/>
                    <a:lumOff val="5000"/>
                  </a:schemeClr>
                </a:solidFill>
              </a:rPr>
              <a:t> ¤</a:t>
            </a:r>
            <a:endParaRPr lang="ar-MA" sz="2800" b="1" i="1" dirty="0" smtClean="0">
              <a:solidFill>
                <a:schemeClr val="bg1">
                  <a:lumMod val="95000"/>
                  <a:lumOff val="5000"/>
                </a:schemeClr>
              </a:solidFill>
            </a:endParaRPr>
          </a:p>
        </p:txBody>
      </p:sp>
      <p:sp>
        <p:nvSpPr>
          <p:cNvPr id="11" name="ZoneTexte 10"/>
          <p:cNvSpPr txBox="1"/>
          <p:nvPr/>
        </p:nvSpPr>
        <p:spPr>
          <a:xfrm>
            <a:off x="2843808" y="3645024"/>
            <a:ext cx="5616624" cy="523220"/>
          </a:xfrm>
          <a:prstGeom prst="rect">
            <a:avLst/>
          </a:prstGeom>
          <a:noFill/>
        </p:spPr>
        <p:txBody>
          <a:bodyPr wrap="square" rtlCol="0">
            <a:spAutoFit/>
          </a:bodyPr>
          <a:lstStyle/>
          <a:p>
            <a:pPr algn="ctr"/>
            <a:r>
              <a:rPr lang="ar-MA" sz="2800" b="1" i="1" dirty="0" smtClean="0">
                <a:solidFill>
                  <a:schemeClr val="bg1">
                    <a:lumMod val="95000"/>
                    <a:lumOff val="5000"/>
                  </a:schemeClr>
                </a:solidFill>
              </a:rPr>
              <a:t>العوامل المؤدية للتصحر</a:t>
            </a:r>
            <a:r>
              <a:rPr lang="fr-FR" sz="2800" b="1" i="1" dirty="0" smtClean="0">
                <a:solidFill>
                  <a:schemeClr val="bg1">
                    <a:lumMod val="95000"/>
                    <a:lumOff val="5000"/>
                  </a:schemeClr>
                </a:solidFill>
              </a:rPr>
              <a:t> ¤</a:t>
            </a:r>
            <a:endParaRPr lang="ar-MA" sz="2800" b="1" i="1" dirty="0" smtClean="0">
              <a:solidFill>
                <a:schemeClr val="bg1">
                  <a:lumMod val="95000"/>
                  <a:lumOff val="5000"/>
                </a:schemeClr>
              </a:solidFill>
            </a:endParaRPr>
          </a:p>
        </p:txBody>
      </p:sp>
      <p:sp>
        <p:nvSpPr>
          <p:cNvPr id="14" name="ZoneTexte 13"/>
          <p:cNvSpPr txBox="1"/>
          <p:nvPr/>
        </p:nvSpPr>
        <p:spPr>
          <a:xfrm>
            <a:off x="3635896" y="4365104"/>
            <a:ext cx="4536504" cy="523220"/>
          </a:xfrm>
          <a:prstGeom prst="rect">
            <a:avLst/>
          </a:prstGeom>
          <a:noFill/>
        </p:spPr>
        <p:txBody>
          <a:bodyPr wrap="square" rtlCol="0">
            <a:spAutoFit/>
          </a:bodyPr>
          <a:lstStyle/>
          <a:p>
            <a:pPr algn="ctr"/>
            <a:r>
              <a:rPr lang="fr-FR" sz="2800" b="1" i="1" dirty="0" smtClean="0">
                <a:solidFill>
                  <a:schemeClr val="bg1">
                    <a:lumMod val="95000"/>
                    <a:lumOff val="5000"/>
                  </a:schemeClr>
                </a:solidFill>
              </a:rPr>
              <a:t> </a:t>
            </a:r>
            <a:r>
              <a:rPr lang="ar-MA" sz="2800" b="1" i="1" dirty="0" smtClean="0">
                <a:solidFill>
                  <a:schemeClr val="bg1">
                    <a:lumMod val="95000"/>
                    <a:lumOff val="5000"/>
                  </a:schemeClr>
                </a:solidFill>
              </a:rPr>
              <a:t>طرق مكافحة التصحر</a:t>
            </a:r>
            <a:r>
              <a:rPr lang="fr-FR" sz="2800" b="1" i="1" dirty="0" smtClean="0">
                <a:solidFill>
                  <a:schemeClr val="bg1">
                    <a:lumMod val="95000"/>
                    <a:lumOff val="5000"/>
                  </a:schemeClr>
                </a:solidFill>
              </a:rPr>
              <a:t> ¤</a:t>
            </a:r>
            <a:endParaRPr lang="ar-MA" sz="2800" b="1" i="1" dirty="0" smtClean="0">
              <a:solidFill>
                <a:schemeClr val="bg1">
                  <a:lumMod val="95000"/>
                  <a:lumOff val="5000"/>
                </a:schemeClr>
              </a:solidFill>
            </a:endParaRPr>
          </a:p>
        </p:txBody>
      </p:sp>
      <p:sp>
        <p:nvSpPr>
          <p:cNvPr id="15" name="ZoneTexte 14"/>
          <p:cNvSpPr txBox="1"/>
          <p:nvPr/>
        </p:nvSpPr>
        <p:spPr>
          <a:xfrm>
            <a:off x="4427984" y="5733256"/>
            <a:ext cx="4104456" cy="523220"/>
          </a:xfrm>
          <a:prstGeom prst="rect">
            <a:avLst/>
          </a:prstGeom>
          <a:noFill/>
        </p:spPr>
        <p:txBody>
          <a:bodyPr wrap="square" rtlCol="0">
            <a:spAutoFit/>
          </a:bodyPr>
          <a:lstStyle/>
          <a:p>
            <a:pPr algn="ctr"/>
            <a:r>
              <a:rPr lang="ar-MA" sz="2800" b="1" i="1" dirty="0" smtClean="0">
                <a:solidFill>
                  <a:schemeClr val="bg1">
                    <a:lumMod val="95000"/>
                    <a:lumOff val="5000"/>
                  </a:schemeClr>
                </a:solidFill>
              </a:rPr>
              <a:t>خــــــــــــاتـــمـــــــة</a:t>
            </a:r>
            <a:r>
              <a:rPr lang="fr-FR" sz="2800" b="1" i="1" dirty="0" smtClean="0">
                <a:solidFill>
                  <a:schemeClr val="bg1">
                    <a:lumMod val="95000"/>
                    <a:lumOff val="5000"/>
                  </a:schemeClr>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hlinkClick r:id="rId2" action="ppaction://hlinksldjump"/>
          </p:cNvPr>
          <p:cNvSpPr txBox="1"/>
          <p:nvPr/>
        </p:nvSpPr>
        <p:spPr>
          <a:xfrm>
            <a:off x="2915816" y="188640"/>
            <a:ext cx="2736304"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مــــقــدمــة</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fr-FR" sz="6000" b="1" i="1" u="sng" dirty="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5" name="ZoneTexte 4"/>
          <p:cNvSpPr txBox="1"/>
          <p:nvPr/>
        </p:nvSpPr>
        <p:spPr>
          <a:xfrm>
            <a:off x="0" y="1484784"/>
            <a:ext cx="6444208" cy="4401205"/>
          </a:xfrm>
          <a:prstGeom prst="rect">
            <a:avLst/>
          </a:prstGeom>
          <a:noFill/>
        </p:spPr>
        <p:txBody>
          <a:bodyPr wrap="square" rtlCol="0">
            <a:spAutoFit/>
          </a:bodyPr>
          <a:lstStyle/>
          <a:p>
            <a:pPr algn="ctr"/>
            <a:r>
              <a:rPr lang="ar-MA" sz="2800" b="1" i="1" dirty="0" smtClean="0">
                <a:solidFill>
                  <a:schemeClr val="bg1">
                    <a:lumMod val="95000"/>
                    <a:lumOff val="5000"/>
                  </a:schemeClr>
                </a:solidFill>
                <a:latin typeface="Arial" pitchFamily="34" charset="0"/>
                <a:cs typeface="Arial" pitchFamily="34" charset="0"/>
              </a:rPr>
              <a:t>يعتبر التصحر مشكلة عالمية تعانى منها العديد من البلدان في كافة أنحاء العالم. ويعرف على أنه تناقص في قدرة الإنتاج البيولوجي للأرض أو تدهور خصوبة الأراضي المنتجة بالمعدل الذي يكسبها ظروف تشبه الأحوال المناخية الصحراوية. لذلك فإن التصحر يؤدى إلي انخفاض إنتاج الحياة النباتية، ولقد بلغ مجموع المساحات المتصحرة في العالم حوالي 46 مليون كيلومتر مربع يخص الوطن العربي منها حوالي 13 مليون كيلومتر مربع أي حوالي 28% من جملة المناطق المتصحرة في العالم.</a:t>
            </a:r>
            <a:endParaRPr lang="fr-FR" sz="2800" b="1" i="1" dirty="0">
              <a:solidFill>
                <a:schemeClr val="bg1">
                  <a:lumMod val="95000"/>
                  <a:lumOff val="5000"/>
                </a:schemeClr>
              </a:solidFill>
              <a:latin typeface="Arial" pitchFamily="34" charset="0"/>
              <a:cs typeface="Arial" pitchFamily="34" charset="0"/>
            </a:endParaRPr>
          </a:p>
        </p:txBody>
      </p:sp>
      <p:pic>
        <p:nvPicPr>
          <p:cNvPr id="2052" name="Picture 4" descr="C:\Users\user\Desktop\Snopi\الدروس\mibyan.jpg"/>
          <p:cNvPicPr>
            <a:picLocks noChangeAspect="1" noChangeArrowheads="1"/>
          </p:cNvPicPr>
          <p:nvPr/>
        </p:nvPicPr>
        <p:blipFill>
          <a:blip r:embed="rId3" cstate="print"/>
          <a:srcRect/>
          <a:stretch>
            <a:fillRect/>
          </a:stretch>
        </p:blipFill>
        <p:spPr bwMode="auto">
          <a:xfrm>
            <a:off x="6337514" y="3140968"/>
            <a:ext cx="2611769" cy="352539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11760" y="116632"/>
            <a:ext cx="3528392"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تعريف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5" name="ZoneTexte 4"/>
          <p:cNvSpPr txBox="1"/>
          <p:nvPr/>
        </p:nvSpPr>
        <p:spPr>
          <a:xfrm>
            <a:off x="323528" y="1124744"/>
            <a:ext cx="8136904" cy="4401205"/>
          </a:xfrm>
          <a:prstGeom prst="rect">
            <a:avLst/>
          </a:prstGeom>
          <a:noFill/>
        </p:spPr>
        <p:txBody>
          <a:bodyPr wrap="square" rtlCol="0">
            <a:spAutoFit/>
          </a:bodyPr>
          <a:lstStyle/>
          <a:p>
            <a:pPr algn="ctr"/>
            <a:r>
              <a:rPr lang="ar-MA" sz="2800" b="1" i="1" dirty="0" smtClean="0">
                <a:solidFill>
                  <a:schemeClr val="bg1">
                    <a:lumMod val="95000"/>
                    <a:lumOff val="5000"/>
                  </a:schemeClr>
                </a:solidFill>
                <a:latin typeface="Arial" pitchFamily="34" charset="0"/>
                <a:cs typeface="Arial" pitchFamily="34" charset="0"/>
              </a:rPr>
              <a:t>التصحر هو تعرض الأرض للتدهور في المناطق القاحلة وشبه القاحلة والجافة شبه الرطبة، مما يؤدي إلى فقدان الحياة النباتية والتنوع الحيوي بها، ويؤدي ذلك إلى فقدان التربة الفوقية ثم فقدان قدرة الأرض على الإنتاج الزراعي ودعم الحياة الحيوانية والبشرية. ويؤثر التصحر تأثيراً مفجعاً على الحالة الاقتصادية للبلاد، حيث يؤدي إلى خسارة تصل إلى 40 مليار دولار سنويًّا في المحاصيل الزراعية وزيادة أسعارها.</a:t>
            </a:r>
          </a:p>
          <a:p>
            <a:pPr algn="ctr"/>
            <a:r>
              <a:rPr lang="ar-MA" sz="2800" b="1" i="1" dirty="0" smtClean="0">
                <a:solidFill>
                  <a:schemeClr val="bg1">
                    <a:lumMod val="95000"/>
                    <a:lumOff val="5000"/>
                  </a:schemeClr>
                </a:solidFill>
                <a:latin typeface="Arial" pitchFamily="34" charset="0"/>
                <a:cs typeface="Arial" pitchFamily="34" charset="0"/>
              </a:rPr>
              <a:t>يخلق التصحر جوًّا ملائمًا لتكثيف حرائق الغابات وإثارة الرياح، مما يزيد من الضغوط الواقعة على أكثر موارد الأرض أهمية ألا وهو الماء.</a:t>
            </a:r>
            <a:r>
              <a:rPr lang="ar-MA" sz="2000" b="1" i="1" dirty="0" smtClean="0">
                <a:solidFill>
                  <a:schemeClr val="bg1">
                    <a:lumMod val="95000"/>
                    <a:lumOff val="5000"/>
                  </a:schemeClr>
                </a:solidFill>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412776"/>
            <a:ext cx="7467600" cy="4525963"/>
          </a:xfrm>
        </p:spPr>
        <p:txBody>
          <a:bodyPr>
            <a:normAutofit fontScale="70000" lnSpcReduction="20000"/>
          </a:bodyPr>
          <a:lstStyle/>
          <a:p>
            <a:pPr algn="ctr"/>
            <a:endParaRPr lang="ar-MA" sz="3200" b="1" i="1" dirty="0" smtClean="0">
              <a:solidFill>
                <a:schemeClr val="bg1">
                  <a:lumMod val="95000"/>
                  <a:lumOff val="5000"/>
                </a:schemeClr>
              </a:solidFill>
              <a:latin typeface="Arial" pitchFamily="34" charset="0"/>
              <a:cs typeface="Arial" pitchFamily="34" charset="0"/>
            </a:endParaRPr>
          </a:p>
          <a:p>
            <a:pPr algn="ctr"/>
            <a:r>
              <a:rPr lang="ar-MA" sz="3600" b="1" i="1" dirty="0" smtClean="0">
                <a:solidFill>
                  <a:schemeClr val="bg1">
                    <a:lumMod val="95000"/>
                    <a:lumOff val="5000"/>
                  </a:schemeClr>
                </a:solidFill>
                <a:latin typeface="Arial" pitchFamily="34" charset="0"/>
                <a:cs typeface="Arial" pitchFamily="34" charset="0"/>
              </a:rPr>
              <a:t>حيث تثير الرياح الأتربة في الصحراء والأراضي الجافة وتدفعها حتى تصل إلى الكثير من مدن العالم، وتصل الأتربة من صحاري أفريقيا إلى أوروبا من خلال رياح الباسات حتى أنها تصل إلى أراضي الولايات المتحدة الأمريكية، ويتم استنشاق تلك الأتربة التي قد ثبت أنها تزيد من معدلات المرض والوفاة. تغطى الصحارى ما يقرب من خمس المساحة الكلية للكرة الأرضية، وهذه الصحارى باتساع مساحتها وزحفها والتهامها مساحات واسعة من الأراضي الزراعية، تشكل تهديداً للبيئة البرية. وتدل الإحصائيات على أن العالم يفقد سنوياً ما يزيد على ستة ملايين هكتار من الأراضي الصالحة للزراعة، وتصل المساحات المتصحرة في العالم إلى ما يقرب من خمسين مليون كيلو متر مربع، ويصل عدد الأفراد الذين يتضررون من الجفاف والتصحر إلى ما يقارب من 150 مليون. </a:t>
            </a:r>
            <a:endParaRPr lang="fr-FR" sz="3600" b="1" i="1" dirty="0" smtClean="0">
              <a:solidFill>
                <a:schemeClr val="bg1">
                  <a:lumMod val="95000"/>
                  <a:lumOff val="5000"/>
                </a:schemeClr>
              </a:solidFill>
              <a:latin typeface="Arial" pitchFamily="34" charset="0"/>
              <a:cs typeface="Arial" pitchFamily="34" charset="0"/>
            </a:endParaRPr>
          </a:p>
        </p:txBody>
      </p:sp>
      <p:sp>
        <p:nvSpPr>
          <p:cNvPr id="4" name="ZoneTexte 3"/>
          <p:cNvSpPr txBox="1"/>
          <p:nvPr/>
        </p:nvSpPr>
        <p:spPr>
          <a:xfrm>
            <a:off x="2411760" y="116632"/>
            <a:ext cx="3528392"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تعريف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23728" y="188640"/>
            <a:ext cx="3600400"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حالات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3" name="ZoneTexte 2"/>
          <p:cNvSpPr txBox="1"/>
          <p:nvPr/>
        </p:nvSpPr>
        <p:spPr>
          <a:xfrm>
            <a:off x="251520" y="1340769"/>
            <a:ext cx="8064896" cy="1569660"/>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تختلف حالات التصحر ودرجة خطورته من منطقة لأخرى تبعا لاختلاف نوعية العلاقة بين البيئية الطبيعية من ناحية وبين الإنسان .</a:t>
            </a:r>
          </a:p>
          <a:p>
            <a:pPr algn="r"/>
            <a:r>
              <a:rPr lang="ar-MA" sz="2400" b="1" i="1" dirty="0" smtClean="0">
                <a:solidFill>
                  <a:schemeClr val="bg1">
                    <a:lumMod val="95000"/>
                    <a:lumOff val="5000"/>
                  </a:schemeClr>
                </a:solidFill>
                <a:latin typeface="Arial" pitchFamily="34" charset="0"/>
                <a:cs typeface="Arial" pitchFamily="34" charset="0"/>
              </a:rPr>
              <a:t>وهناك أربع درجات أو فئات لحالات التصحر حسب تصنيف الأمم المتحدة للتصحر:</a:t>
            </a:r>
          </a:p>
        </p:txBody>
      </p:sp>
      <p:sp>
        <p:nvSpPr>
          <p:cNvPr id="5" name="ZoneTexte 4"/>
          <p:cNvSpPr txBox="1"/>
          <p:nvPr/>
        </p:nvSpPr>
        <p:spPr>
          <a:xfrm>
            <a:off x="179512" y="2924944"/>
            <a:ext cx="8352928" cy="1384995"/>
          </a:xfrm>
          <a:prstGeom prst="rect">
            <a:avLst/>
          </a:prstGeom>
          <a:noFill/>
        </p:spPr>
        <p:txBody>
          <a:bodyPr wrap="square" rtlCol="0">
            <a:spAutoFit/>
          </a:bodyPr>
          <a:lstStyle/>
          <a:p>
            <a:pPr algn="r"/>
            <a:r>
              <a:rPr lang="ar-MA" sz="36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تصحر خفيف</a:t>
            </a:r>
          </a:p>
          <a:p>
            <a:pPr algn="r"/>
            <a:r>
              <a:rPr lang="ar-MA" sz="2400" b="1" i="1" dirty="0" smtClean="0">
                <a:solidFill>
                  <a:schemeClr val="bg1">
                    <a:lumMod val="95000"/>
                    <a:lumOff val="5000"/>
                  </a:schemeClr>
                </a:solidFill>
                <a:latin typeface="Arial" pitchFamily="34" charset="0"/>
                <a:cs typeface="Arial" pitchFamily="34" charset="0"/>
              </a:rPr>
              <a:t>وهو حدوث تلف أو تدمير طفيف جدا في الغطاء النباتي والتربة ولا يؤثر على القدرة البيولوجية للبيئة.</a:t>
            </a:r>
          </a:p>
        </p:txBody>
      </p:sp>
      <p:sp>
        <p:nvSpPr>
          <p:cNvPr id="7" name="ZoneTexte 6"/>
          <p:cNvSpPr txBox="1"/>
          <p:nvPr/>
        </p:nvSpPr>
        <p:spPr>
          <a:xfrm>
            <a:off x="323528" y="4437112"/>
            <a:ext cx="7992888" cy="1384995"/>
          </a:xfrm>
          <a:prstGeom prst="rect">
            <a:avLst/>
          </a:prstGeom>
          <a:noFill/>
        </p:spPr>
        <p:txBody>
          <a:bodyPr wrap="square" rtlCol="0">
            <a:spAutoFit/>
          </a:bodyPr>
          <a:lstStyle/>
          <a:p>
            <a:pPr algn="r"/>
            <a:r>
              <a:rPr lang="ar-MA" b="1" dirty="0" smtClean="0"/>
              <a:t> </a:t>
            </a:r>
            <a:r>
              <a:rPr lang="ar-MA" sz="36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تصحر معتدل</a:t>
            </a:r>
          </a:p>
          <a:p>
            <a:pPr algn="r"/>
            <a:r>
              <a:rPr lang="ar-MA" sz="2400" b="1" i="1" dirty="0" smtClean="0">
                <a:solidFill>
                  <a:schemeClr val="bg1">
                    <a:lumMod val="95000"/>
                    <a:lumOff val="5000"/>
                  </a:schemeClr>
                </a:solidFill>
                <a:latin typeface="Arial" pitchFamily="34" charset="0"/>
                <a:cs typeface="Arial" pitchFamily="34" charset="0"/>
              </a:rPr>
              <a:t>وهو تلف بدرجة متوسطة للغطاء النباتي وتكوين كثبان رملية صغيرة أو أخاديد صغيرة في التربة وكذلك تملح للتربة مما يقلل الإنتاج بنسبة 10-15 %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267744" y="188640"/>
            <a:ext cx="3600400"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حالات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6" name="ZoneTexte 5"/>
          <p:cNvSpPr txBox="1"/>
          <p:nvPr/>
        </p:nvSpPr>
        <p:spPr>
          <a:xfrm>
            <a:off x="179512" y="1628800"/>
            <a:ext cx="8029400" cy="1754326"/>
          </a:xfrm>
          <a:prstGeom prst="rect">
            <a:avLst/>
          </a:prstGeom>
          <a:noFill/>
        </p:spPr>
        <p:txBody>
          <a:bodyPr wrap="square" rtlCol="0">
            <a:spAutoFit/>
          </a:bodyPr>
          <a:lstStyle/>
          <a:p>
            <a:pPr algn="r"/>
            <a:r>
              <a:rPr lang="ar-MA" sz="36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تصحر شديد</a:t>
            </a:r>
          </a:p>
          <a:p>
            <a:pPr algn="r"/>
            <a:r>
              <a:rPr lang="ar-MA" sz="2400" b="1" i="1" dirty="0" smtClean="0">
                <a:solidFill>
                  <a:schemeClr val="bg1">
                    <a:lumMod val="95000"/>
                    <a:lumOff val="5000"/>
                  </a:schemeClr>
                </a:solidFill>
                <a:latin typeface="Arial" pitchFamily="34" charset="0"/>
                <a:cs typeface="Arial" pitchFamily="34" charset="0"/>
              </a:rPr>
              <a:t>وهو انتشار الحشائش والشجيرات غير المرغوبة في المرعى على حساب الأنواع المرغوبة والمستحبة وكذلك بزيادة نشاط التعرية مما يؤثر على الغطاء النباتي وتقلل من الإنتاج بنسبة 50%</a:t>
            </a:r>
          </a:p>
        </p:txBody>
      </p:sp>
      <p:sp>
        <p:nvSpPr>
          <p:cNvPr id="7" name="ZoneTexte 6"/>
          <p:cNvSpPr txBox="1"/>
          <p:nvPr/>
        </p:nvSpPr>
        <p:spPr>
          <a:xfrm>
            <a:off x="395536" y="3645024"/>
            <a:ext cx="7992888" cy="1384995"/>
          </a:xfrm>
          <a:prstGeom prst="rect">
            <a:avLst/>
          </a:prstGeom>
          <a:noFill/>
        </p:spPr>
        <p:txBody>
          <a:bodyPr wrap="square" rtlCol="0">
            <a:spAutoFit/>
          </a:bodyPr>
          <a:lstStyle/>
          <a:p>
            <a:pPr algn="r"/>
            <a:r>
              <a:rPr lang="ar-MA" sz="36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تصحر شديد جدا</a:t>
            </a:r>
          </a:p>
          <a:p>
            <a:pPr algn="r"/>
            <a:r>
              <a:rPr lang="ar-MA" sz="2400" b="1" i="1" dirty="0" smtClean="0">
                <a:solidFill>
                  <a:schemeClr val="bg1">
                    <a:lumMod val="95000"/>
                    <a:lumOff val="5000"/>
                  </a:schemeClr>
                </a:solidFill>
                <a:latin typeface="Arial" pitchFamily="34" charset="0"/>
                <a:cs typeface="Arial" pitchFamily="34" charset="0"/>
              </a:rPr>
              <a:t>وهو تكوين كثبان رملية كبيرة عارية ونشطة وتكوين العديد من الأخاديد والأودية وتملح التربة</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51720" y="116632"/>
            <a:ext cx="4536504" cy="1015663"/>
          </a:xfrm>
          <a:prstGeom prst="rect">
            <a:avLst/>
          </a:prstGeom>
          <a:noFill/>
        </p:spPr>
        <p:txBody>
          <a:bodyPr wrap="square" rtlCol="0">
            <a:spAutoFit/>
          </a:bodyPr>
          <a:lstStyle/>
          <a:p>
            <a:pPr algn="ctr"/>
            <a:r>
              <a:rPr lang="fr-FR" sz="2800" b="1" i="1" dirty="0" smtClean="0">
                <a:solidFill>
                  <a:schemeClr val="bg1">
                    <a:lumMod val="95000"/>
                    <a:lumOff val="5000"/>
                  </a:schemeClr>
                </a:solidFill>
              </a:rPr>
              <a:t>  </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أسباب التصحر</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 ¤</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7" name="ZoneTexte 6"/>
          <p:cNvSpPr txBox="1"/>
          <p:nvPr/>
        </p:nvSpPr>
        <p:spPr>
          <a:xfrm>
            <a:off x="2411760" y="1268760"/>
            <a:ext cx="5688632"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الاستغلال المفرط والزائد أو غير مناسب للأراضي الذي يؤدي إلى استنزاف التربة.</a:t>
            </a:r>
            <a:endParaRPr lang="fr-FR" sz="2400" b="1" i="1" dirty="0" smtClean="0">
              <a:solidFill>
                <a:schemeClr val="bg1">
                  <a:lumMod val="95000"/>
                  <a:lumOff val="5000"/>
                </a:schemeClr>
              </a:solidFill>
              <a:latin typeface="Arial" pitchFamily="34" charset="0"/>
              <a:cs typeface="Arial" pitchFamily="34" charset="0"/>
            </a:endParaRPr>
          </a:p>
        </p:txBody>
      </p:sp>
      <p:sp>
        <p:nvSpPr>
          <p:cNvPr id="9" name="ZoneTexte 8"/>
          <p:cNvSpPr txBox="1"/>
          <p:nvPr/>
        </p:nvSpPr>
        <p:spPr>
          <a:xfrm>
            <a:off x="3347864" y="2924944"/>
            <a:ext cx="4896544"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أساليب الريّ الرديئة بالإضافة إلى الفقر .</a:t>
            </a:r>
            <a:endParaRPr lang="fr-FR" sz="2400" b="1" i="1" dirty="0" smtClean="0">
              <a:solidFill>
                <a:schemeClr val="bg1">
                  <a:lumMod val="95000"/>
                  <a:lumOff val="5000"/>
                </a:schemeClr>
              </a:solidFill>
              <a:latin typeface="Arial" pitchFamily="34" charset="0"/>
              <a:cs typeface="Arial" pitchFamily="34" charset="0"/>
            </a:endParaRPr>
          </a:p>
        </p:txBody>
      </p:sp>
      <p:sp>
        <p:nvSpPr>
          <p:cNvPr id="12" name="ZoneTexte 11"/>
          <p:cNvSpPr txBox="1"/>
          <p:nvPr/>
        </p:nvSpPr>
        <p:spPr>
          <a:xfrm>
            <a:off x="4932040" y="4509120"/>
            <a:ext cx="3384376"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الرعي الجائر يؤدي إلى حرمان الأراضي من حشائشها.</a:t>
            </a:r>
            <a:endParaRPr lang="fr-FR" sz="2400" b="1" i="1" dirty="0" smtClean="0">
              <a:solidFill>
                <a:schemeClr val="bg1">
                  <a:lumMod val="95000"/>
                  <a:lumOff val="5000"/>
                </a:schemeClr>
              </a:solidFill>
              <a:latin typeface="Arial" pitchFamily="34" charset="0"/>
              <a:cs typeface="Arial" pitchFamily="34" charset="0"/>
            </a:endParaRPr>
          </a:p>
        </p:txBody>
      </p:sp>
      <p:sp>
        <p:nvSpPr>
          <p:cNvPr id="13" name="ZoneTexte 12"/>
          <p:cNvSpPr txBox="1"/>
          <p:nvPr/>
        </p:nvSpPr>
        <p:spPr>
          <a:xfrm>
            <a:off x="2771800" y="2276872"/>
            <a:ext cx="5472608"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إزالة الغابات التي تعمل على تماسك تربة الأرض.</a:t>
            </a:r>
            <a:endParaRPr lang="fr-FR" sz="2400" b="1" i="1" dirty="0" smtClean="0">
              <a:solidFill>
                <a:schemeClr val="bg1">
                  <a:lumMod val="95000"/>
                  <a:lumOff val="5000"/>
                </a:schemeClr>
              </a:solidFill>
              <a:latin typeface="Arial" pitchFamily="34" charset="0"/>
              <a:cs typeface="Arial" pitchFamily="34" charset="0"/>
            </a:endParaRPr>
          </a:p>
        </p:txBody>
      </p:sp>
      <p:sp>
        <p:nvSpPr>
          <p:cNvPr id="10" name="ZoneTexte 9"/>
          <p:cNvSpPr txBox="1"/>
          <p:nvPr/>
        </p:nvSpPr>
        <p:spPr>
          <a:xfrm>
            <a:off x="179512" y="3501008"/>
            <a:ext cx="8136904"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المعاملات الزراعية غير الواعية مثل حرث التربة في أوقات الجفاف غير المناسبة </a:t>
            </a:r>
            <a:r>
              <a:rPr lang="fr-FR" sz="2400" b="1" i="1" dirty="0" smtClean="0">
                <a:solidFill>
                  <a:schemeClr val="bg1">
                    <a:lumMod val="95000"/>
                    <a:lumOff val="5000"/>
                  </a:schemeClr>
                </a:solidFill>
                <a:latin typeface="Arial" pitchFamily="34" charset="0"/>
                <a:cs typeface="Arial" pitchFamily="34" charset="0"/>
              </a:rPr>
              <a:t> .</a:t>
            </a:r>
            <a:r>
              <a:rPr lang="ar-MA" sz="2400" b="1" i="1" dirty="0" smtClean="0">
                <a:solidFill>
                  <a:schemeClr val="bg1">
                    <a:lumMod val="95000"/>
                    <a:lumOff val="5000"/>
                  </a:schemeClr>
                </a:solidFill>
                <a:latin typeface="Arial" pitchFamily="34" charset="0"/>
                <a:cs typeface="Arial" pitchFamily="34" charset="0"/>
              </a:rPr>
              <a:t>مما يؤدى إلي تفكك الطبقة السطحية من التربة ويجعلها عرضة للانجراف</a:t>
            </a:r>
            <a:endParaRPr lang="fr-FR" sz="2400" b="1" i="1" dirty="0" smtClean="0">
              <a:solidFill>
                <a:schemeClr val="bg1">
                  <a:lumMod val="95000"/>
                  <a:lumOff val="5000"/>
                </a:schemeClr>
              </a:solidFill>
              <a:latin typeface="Arial" pitchFamily="34" charset="0"/>
              <a:cs typeface="Arial" pitchFamily="34" charset="0"/>
            </a:endParaRPr>
          </a:p>
        </p:txBody>
      </p:sp>
      <p:pic>
        <p:nvPicPr>
          <p:cNvPr id="4098" name="Picture 2" descr="I:\ppt photo\2.jpg"/>
          <p:cNvPicPr>
            <a:picLocks noChangeAspect="1" noChangeArrowheads="1"/>
          </p:cNvPicPr>
          <p:nvPr/>
        </p:nvPicPr>
        <p:blipFill>
          <a:blip r:embed="rId2" cstate="print"/>
          <a:srcRect/>
          <a:stretch>
            <a:fillRect/>
          </a:stretch>
        </p:blipFill>
        <p:spPr bwMode="auto">
          <a:xfrm>
            <a:off x="755576" y="4365104"/>
            <a:ext cx="3528392" cy="2364023"/>
          </a:xfrm>
          <a:prstGeom prst="rect">
            <a:avLst/>
          </a:prstGeom>
          <a:noFill/>
        </p:spPr>
      </p:pic>
      <p:pic>
        <p:nvPicPr>
          <p:cNvPr id="4099" name="Picture 3" descr="I:\ppt photo\693e0df272.gif"/>
          <p:cNvPicPr>
            <a:picLocks noChangeAspect="1" noChangeArrowheads="1"/>
          </p:cNvPicPr>
          <p:nvPr/>
        </p:nvPicPr>
        <p:blipFill>
          <a:blip r:embed="rId3" cstate="print"/>
          <a:srcRect/>
          <a:stretch>
            <a:fillRect/>
          </a:stretch>
        </p:blipFill>
        <p:spPr bwMode="auto">
          <a:xfrm>
            <a:off x="-612576" y="980728"/>
            <a:ext cx="3810000" cy="23907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19672" y="116632"/>
            <a:ext cx="5616624" cy="1015663"/>
          </a:xfrm>
          <a:prstGeom prst="rect">
            <a:avLst/>
          </a:prstGeom>
          <a:noFill/>
        </p:spPr>
        <p:txBody>
          <a:bodyPr wrap="square" rtlCol="0">
            <a:spAutoFit/>
          </a:bodyPr>
          <a:lstStyle/>
          <a:p>
            <a:pPr algn="ctr"/>
            <a:r>
              <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العوامل المؤدية للتصحر</a:t>
            </a:r>
            <a:r>
              <a:rPr lang="fr-FR" sz="2800" b="1" i="1" dirty="0" smtClean="0">
                <a:solidFill>
                  <a:schemeClr val="bg1">
                    <a:lumMod val="95000"/>
                    <a:lumOff val="5000"/>
                  </a:schemeClr>
                </a:solidFill>
              </a:rPr>
              <a:t> </a:t>
            </a:r>
            <a:r>
              <a:rPr lang="fr-FR"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rPr>
              <a:t>¤</a:t>
            </a:r>
            <a:endParaRPr lang="ar-MA" sz="6000" b="1" i="1" u="sng" dirty="0" smtClean="0">
              <a:ln>
                <a:solidFill>
                  <a:srgbClr val="FF0000"/>
                </a:solidFill>
              </a:ln>
              <a:solidFill>
                <a:schemeClr val="bg1">
                  <a:lumMod val="95000"/>
                  <a:lumOff val="5000"/>
                </a:schemeClr>
              </a:solidFill>
              <a:effectLst>
                <a:glow rad="228600">
                  <a:schemeClr val="accent2">
                    <a:satMod val="175000"/>
                    <a:alpha val="40000"/>
                  </a:schemeClr>
                </a:glow>
              </a:effectLst>
              <a:latin typeface="Arabic Typesetting" pitchFamily="66" charset="-78"/>
              <a:cs typeface="Arabic Typesetting" pitchFamily="66" charset="-78"/>
            </a:endParaRPr>
          </a:p>
        </p:txBody>
      </p:sp>
      <p:sp>
        <p:nvSpPr>
          <p:cNvPr id="5" name="ZoneTexte 4"/>
          <p:cNvSpPr txBox="1"/>
          <p:nvPr/>
        </p:nvSpPr>
        <p:spPr>
          <a:xfrm>
            <a:off x="107504" y="1412776"/>
            <a:ext cx="8064896"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ارتفاع درجة الحرارة وقلة الأمطار أو ندرتها تساعد علي سرعة التبخر وتراكم الأملاح في الأراضي المزروعة</a:t>
            </a:r>
            <a:r>
              <a:rPr lang="ar-MA" dirty="0" smtClean="0"/>
              <a:t> </a:t>
            </a:r>
            <a:endParaRPr lang="fr-FR" dirty="0"/>
          </a:p>
        </p:txBody>
      </p:sp>
      <p:sp>
        <p:nvSpPr>
          <p:cNvPr id="6" name="ZoneTexte 5"/>
          <p:cNvSpPr txBox="1"/>
          <p:nvPr/>
        </p:nvSpPr>
        <p:spPr>
          <a:xfrm>
            <a:off x="683568" y="2348880"/>
            <a:ext cx="7560840"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زحف الكثبان الرملية التي تغطى الحرث والزرع بفعل الرياح</a:t>
            </a:r>
            <a:r>
              <a:rPr lang="ar-MA" dirty="0" smtClean="0"/>
              <a:t>.</a:t>
            </a:r>
            <a:endParaRPr lang="fr-FR" dirty="0"/>
          </a:p>
        </p:txBody>
      </p:sp>
      <p:sp>
        <p:nvSpPr>
          <p:cNvPr id="8" name="ZoneTexte 7"/>
          <p:cNvSpPr txBox="1"/>
          <p:nvPr/>
        </p:nvSpPr>
        <p:spPr>
          <a:xfrm>
            <a:off x="3563888" y="2924944"/>
            <a:ext cx="4752528" cy="461665"/>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ارتفاع منسوب المياه الجوفية.</a:t>
            </a:r>
            <a:endParaRPr lang="fr-FR" sz="2400" b="1" i="1" dirty="0" smtClean="0">
              <a:solidFill>
                <a:schemeClr val="bg1">
                  <a:lumMod val="95000"/>
                  <a:lumOff val="5000"/>
                </a:schemeClr>
              </a:solidFill>
              <a:latin typeface="Arial" pitchFamily="34" charset="0"/>
              <a:cs typeface="Arial" pitchFamily="34" charset="0"/>
            </a:endParaRPr>
          </a:p>
        </p:txBody>
      </p:sp>
      <p:sp>
        <p:nvSpPr>
          <p:cNvPr id="9" name="ZoneTexte 8"/>
          <p:cNvSpPr txBox="1"/>
          <p:nvPr/>
        </p:nvSpPr>
        <p:spPr>
          <a:xfrm>
            <a:off x="0" y="3573016"/>
            <a:ext cx="8352928" cy="830997"/>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الاعتمادعلي مياه الآبار في الرى، وهذه المياه الجوفية تزداد درجة ملوحتها بمرور الوقت مما يرفع درجة ملوحة التربة وتصحرها.</a:t>
            </a:r>
            <a:endParaRPr lang="fr-FR" sz="2400" b="1" i="1" dirty="0" smtClean="0">
              <a:solidFill>
                <a:schemeClr val="bg1">
                  <a:lumMod val="95000"/>
                  <a:lumOff val="5000"/>
                </a:schemeClr>
              </a:solidFill>
              <a:latin typeface="Arial" pitchFamily="34" charset="0"/>
              <a:cs typeface="Arial" pitchFamily="34" charset="0"/>
            </a:endParaRPr>
          </a:p>
        </p:txBody>
      </p:sp>
      <p:sp>
        <p:nvSpPr>
          <p:cNvPr id="10" name="ZoneTexte 9"/>
          <p:cNvSpPr txBox="1"/>
          <p:nvPr/>
        </p:nvSpPr>
        <p:spPr>
          <a:xfrm>
            <a:off x="179512" y="4509120"/>
            <a:ext cx="8100392" cy="1200329"/>
          </a:xfrm>
          <a:prstGeom prst="rect">
            <a:avLst/>
          </a:prstGeom>
          <a:noFill/>
        </p:spPr>
        <p:txBody>
          <a:bodyPr wrap="square" rtlCol="0">
            <a:spAutoFit/>
          </a:bodyPr>
          <a:lstStyle/>
          <a:p>
            <a:pPr algn="r"/>
            <a:r>
              <a:rPr lang="ar-MA" sz="2400" b="1" i="1" dirty="0" smtClean="0">
                <a:solidFill>
                  <a:schemeClr val="bg1">
                    <a:lumMod val="95000"/>
                    <a:lumOff val="5000"/>
                  </a:schemeClr>
                </a:solidFill>
                <a:latin typeface="Arial" pitchFamily="34" charset="0"/>
                <a:cs typeface="Arial" pitchFamily="34" charset="0"/>
              </a:rPr>
              <a:t>- الرياح تؤدى إلي سرعة جفاف النباتات وذبولها الدائم خاصة إذا استمرت لفترة طويلة. هذا بالإضافة إلي أنها تمزق النباتات وتقتلعها وخاصة ذات الجذور الضحلة مما يؤدى إلي إزالة الغطاء النباتي.</a:t>
            </a:r>
            <a:endParaRPr lang="fr-FR" sz="2400" b="1" i="1" dirty="0" smtClean="0">
              <a:solidFill>
                <a:schemeClr val="bg1">
                  <a:lumMod val="95000"/>
                  <a:lumOff val="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205</TotalTime>
  <Words>645</Words>
  <Application>Microsoft Office PowerPoint</Application>
  <PresentationFormat>Affichage à l'écran (4:3)</PresentationFormat>
  <Paragraphs>56</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Technique</vt:lpstr>
      <vt:lpstr>بسم الله الرحمن الرحيم</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user</dc:creator>
  <cp:lastModifiedBy>user</cp:lastModifiedBy>
  <cp:revision>25</cp:revision>
  <dcterms:created xsi:type="dcterms:W3CDTF">2013-04-05T13:38:12Z</dcterms:created>
  <dcterms:modified xsi:type="dcterms:W3CDTF">2013-05-05T12:07:40Z</dcterms:modified>
</cp:coreProperties>
</file>